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3"/>
  </p:notesMasterIdLst>
  <p:sldIdLst>
    <p:sldId id="256" r:id="rId2"/>
    <p:sldId id="257" r:id="rId3"/>
    <p:sldId id="258" r:id="rId4"/>
    <p:sldId id="310" r:id="rId5"/>
    <p:sldId id="259" r:id="rId6"/>
    <p:sldId id="261" r:id="rId7"/>
    <p:sldId id="318" r:id="rId8"/>
    <p:sldId id="386" r:id="rId9"/>
    <p:sldId id="319" r:id="rId10"/>
    <p:sldId id="320" r:id="rId11"/>
    <p:sldId id="321" r:id="rId12"/>
    <p:sldId id="323" r:id="rId13"/>
    <p:sldId id="325" r:id="rId14"/>
    <p:sldId id="326" r:id="rId15"/>
    <p:sldId id="327" r:id="rId16"/>
    <p:sldId id="328" r:id="rId17"/>
    <p:sldId id="329" r:id="rId18"/>
    <p:sldId id="330" r:id="rId19"/>
    <p:sldId id="332" r:id="rId20"/>
    <p:sldId id="333" r:id="rId21"/>
    <p:sldId id="334" r:id="rId22"/>
    <p:sldId id="335" r:id="rId23"/>
    <p:sldId id="336" r:id="rId24"/>
    <p:sldId id="388" r:id="rId25"/>
    <p:sldId id="387" r:id="rId26"/>
    <p:sldId id="389" r:id="rId27"/>
    <p:sldId id="390" r:id="rId28"/>
    <p:sldId id="391" r:id="rId29"/>
    <p:sldId id="392" r:id="rId30"/>
    <p:sldId id="401" r:id="rId31"/>
    <p:sldId id="338" r:id="rId32"/>
    <p:sldId id="339" r:id="rId33"/>
    <p:sldId id="340" r:id="rId34"/>
    <p:sldId id="262" r:id="rId35"/>
    <p:sldId id="341" r:id="rId36"/>
    <p:sldId id="342" r:id="rId37"/>
    <p:sldId id="343" r:id="rId38"/>
    <p:sldId id="345" r:id="rId39"/>
    <p:sldId id="346" r:id="rId40"/>
    <p:sldId id="347" r:id="rId41"/>
    <p:sldId id="349" r:id="rId42"/>
    <p:sldId id="350" r:id="rId43"/>
    <p:sldId id="351" r:id="rId44"/>
    <p:sldId id="352" r:id="rId45"/>
    <p:sldId id="265" r:id="rId46"/>
    <p:sldId id="353" r:id="rId47"/>
    <p:sldId id="354" r:id="rId48"/>
    <p:sldId id="355" r:id="rId49"/>
    <p:sldId id="356" r:id="rId50"/>
    <p:sldId id="358" r:id="rId51"/>
    <p:sldId id="360" r:id="rId52"/>
    <p:sldId id="361" r:id="rId53"/>
    <p:sldId id="362" r:id="rId54"/>
    <p:sldId id="363" r:id="rId55"/>
    <p:sldId id="365" r:id="rId56"/>
    <p:sldId id="367" r:id="rId57"/>
    <p:sldId id="366" r:id="rId58"/>
    <p:sldId id="368" r:id="rId59"/>
    <p:sldId id="369" r:id="rId60"/>
    <p:sldId id="370" r:id="rId61"/>
    <p:sldId id="394" r:id="rId62"/>
    <p:sldId id="395" r:id="rId63"/>
    <p:sldId id="397" r:id="rId64"/>
    <p:sldId id="398" r:id="rId65"/>
    <p:sldId id="399" r:id="rId66"/>
    <p:sldId id="402" r:id="rId67"/>
    <p:sldId id="260" r:id="rId68"/>
    <p:sldId id="372" r:id="rId69"/>
    <p:sldId id="374" r:id="rId70"/>
    <p:sldId id="375" r:id="rId71"/>
    <p:sldId id="376" r:id="rId72"/>
    <p:sldId id="297" r:id="rId73"/>
    <p:sldId id="377" r:id="rId74"/>
    <p:sldId id="378" r:id="rId75"/>
    <p:sldId id="379" r:id="rId76"/>
    <p:sldId id="380" r:id="rId77"/>
    <p:sldId id="381" r:id="rId78"/>
    <p:sldId id="384" r:id="rId79"/>
    <p:sldId id="385" r:id="rId80"/>
    <p:sldId id="311" r:id="rId81"/>
    <p:sldId id="307" r:id="rId8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7AD8"/>
    <a:srgbClr val="007A37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81" d="100"/>
          <a:sy n="81" d="100"/>
        </p:scale>
        <p:origin x="-28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52367-5D7A-49D3-8D5E-B4D4B0FAD94E}" type="datetimeFigureOut">
              <a:rPr lang="en-US" smtClean="0"/>
              <a:t>3/30/2017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B162F-83BF-48EF-9CA3-91D927200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worklet on your home screen.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74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158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36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21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28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13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18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682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02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04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993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worklet on your home screen.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7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532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58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61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73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258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3226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worklet on your home screen.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6709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worklet on your home screen.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2851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02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01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985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396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1508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459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678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022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3686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929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617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52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worklet on your home screen.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134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2419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69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616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767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9822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137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64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802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096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169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2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404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7137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982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3142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8658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45536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434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1137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9452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46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93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784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862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14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accent2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0321" y="753228"/>
            <a:ext cx="9613861" cy="10809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Em’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Moving</a:t>
            </a:r>
            <a:endParaRPr lang="en-US" sz="6600" b="1" dirty="0">
              <a:solidFill>
                <a:srgbClr val="007A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925" y="2036150"/>
            <a:ext cx="4231200" cy="45529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1975" y="2442327"/>
            <a:ext cx="6401188" cy="15481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Managing job changes in Workday!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1950" y="4700244"/>
            <a:ext cx="6801268" cy="15481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Facilitated by: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Deedee Castrodale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Alissa price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Nolan Wade</a:t>
            </a:r>
          </a:p>
        </p:txBody>
      </p:sp>
    </p:spTree>
    <p:extLst>
      <p:ext uri="{BB962C8B-B14F-4D97-AF65-F5344CB8AC3E}">
        <p14:creationId xmlns:p14="http://schemas.microsoft.com/office/powerpoint/2010/main" val="2251629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698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Transfers…Move Page (Sending Manager)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7564" y="1676015"/>
            <a:ext cx="2815848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Backfill 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Headcount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 Position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475" y="1676015"/>
            <a:ext cx="8216854" cy="30061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18474" y="4952597"/>
            <a:ext cx="8216855" cy="95410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check this box so recruiting can begin to backfill the position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2782111" y="3110110"/>
            <a:ext cx="1021404" cy="2487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3971653" y="4461306"/>
            <a:ext cx="16688" cy="4722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372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1043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Transfers…Attachments Page (Sending Manager)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956" y="1796260"/>
            <a:ext cx="3129721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 any documents that support the transfer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329" y="1796260"/>
            <a:ext cx="8096553" cy="202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6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1073904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Transfers…Organizations Page (Sending Manager)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956" y="1796260"/>
            <a:ext cx="3577193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the organization assignments per the transferring position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120" y="839186"/>
            <a:ext cx="6343493" cy="58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56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104472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Transfers…Summary Page (Sending Manager)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7139" y="1591977"/>
            <a:ext cx="4258129" cy="193899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and/or edit all details from the Summary Page.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send to Receiving Manager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672" y="836259"/>
            <a:ext cx="4935807" cy="58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41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853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Transfers…Receiving Manager Inbox  Notification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7140" y="1504423"/>
            <a:ext cx="3324274" cy="34163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Receiving manager receives an inbox notification  of the transfer.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Scroll down the page to review, edit, and approve transfer details.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047" y="1473740"/>
            <a:ext cx="8171133" cy="483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85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581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Transfers…Start Details (Receiving Manager)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7140" y="1387688"/>
            <a:ext cx="3324274" cy="267765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the information in the Start Details section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 as necessary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any changes</a:t>
            </a:r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714375" y="1217872"/>
            <a:ext cx="5888774" cy="50309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5127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9970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Transfers…Job Details (Receiving Manager)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7140" y="1616521"/>
            <a:ext cx="5571362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Prompt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Position field to select the position the employee is transferring into.</a:t>
            </a:r>
          </a:p>
        </p:txBody>
      </p:sp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6036401" y="1178779"/>
            <a:ext cx="5879780" cy="42298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5573949" y="2626468"/>
            <a:ext cx="826101" cy="12696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7140" y="3165446"/>
            <a:ext cx="5571362" cy="23083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order to successfully transfer an employee, a position MUST have previously been created using the requisition approval process in the Receiving Manager’s supervisory organization.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767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843207" y="1188502"/>
            <a:ext cx="5973486" cy="464809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98927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Transfers…Job Profile (Receiving Manager)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7412" y="2172427"/>
            <a:ext cx="4219218" cy="23083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appropriate Job Profile for the new positon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in mind that the Job Profile ties back to the GL code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3939702" y="3258660"/>
            <a:ext cx="10169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8655127" y="2721435"/>
            <a:ext cx="233463" cy="23346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37852" y="2230297"/>
            <a:ext cx="3234551" cy="23083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job profile appears as “    Mechanic 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added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while the prior job profile remains on the page and appears as “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Driver 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removed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5789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8149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Transfers…Business Title (Receiving Manager)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8501" y="2695816"/>
            <a:ext cx="2672520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required, enter the new business title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602" y="1948692"/>
            <a:ext cx="7155029" cy="2078559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3239437" y="3588025"/>
            <a:ext cx="10169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204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102040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Transfers…Location Details (Receiving Manager)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9589" y="3191927"/>
            <a:ext cx="2672520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required, edit location details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3239437" y="3588025"/>
            <a:ext cx="10169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4532195" y="1557217"/>
            <a:ext cx="6450334" cy="415291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4037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979" y="1314450"/>
            <a:ext cx="63614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Transfers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Title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979" y="126310"/>
            <a:ext cx="7244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05" y="1691739"/>
            <a:ext cx="5475303" cy="313309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33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85308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Transfers…Details (Receiving Manager)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56323" y="3191927"/>
            <a:ext cx="2672520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required, edit the Details section of the page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3356171" y="3588025"/>
            <a:ext cx="10169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4454052" y="2317655"/>
            <a:ext cx="6119914" cy="290342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65752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9776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Transfers…Administrative (Receiving Manager)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17642" y="2384531"/>
            <a:ext cx="2672520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required, edit the Administrative section of the page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82" y="1511518"/>
            <a:ext cx="6706579" cy="448071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9209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9669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Transfers…Attachments (Receiving Manager)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17642" y="2384531"/>
            <a:ext cx="2672520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and/or attach any documents to support the transfer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148" y="1896244"/>
            <a:ext cx="7202941" cy="247147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61855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10097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Transfers…Organizations (Receiving Manager)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4721" y="1755700"/>
            <a:ext cx="3060971" cy="34163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 the Organizations by updating the: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Punch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Holiday Group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4892689" y="841465"/>
            <a:ext cx="3735745" cy="579705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2708728" y="2790357"/>
            <a:ext cx="2262106" cy="5948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2535805" y="3458323"/>
            <a:ext cx="2532306" cy="13179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2922396" y="4165200"/>
            <a:ext cx="2048438" cy="14087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3152489" y="4959625"/>
            <a:ext cx="1915622" cy="11396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137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82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Transfers…Compensation (Receiving Manager)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004" y="1151240"/>
            <a:ext cx="4066954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 compensation by clicking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compensation type or: 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54"/>
          <a:stretch/>
        </p:blipFill>
        <p:spPr>
          <a:xfrm>
            <a:off x="4803116" y="1189621"/>
            <a:ext cx="3869975" cy="2076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116" y="3395900"/>
            <a:ext cx="3843418" cy="1494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3116" y="5073778"/>
            <a:ext cx="3843418" cy="15129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004" y="2440807"/>
            <a:ext cx="4066954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Add for a salary-based position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004" y="3696372"/>
            <a:ext cx="4066954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an hourly-based position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004" y="5451924"/>
            <a:ext cx="4066954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 Unit Salary-based position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4128958" y="2722263"/>
            <a:ext cx="10169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4028434" y="4362999"/>
            <a:ext cx="10169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4005734" y="6052375"/>
            <a:ext cx="10169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357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82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Transfers…Compensation (Receiving Manager) cont.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24696" y="1821922"/>
            <a:ext cx="3060971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appropriate compensation plan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4696" y="3252174"/>
            <a:ext cx="3060971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amount, currency, and frequency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3663" y="985204"/>
            <a:ext cx="3895512" cy="57342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24696" y="4824814"/>
            <a:ext cx="3060971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sure you have selected the correct option for Frequency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4284600" y="2274791"/>
            <a:ext cx="10169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4212077" y="5739319"/>
            <a:ext cx="985725" cy="114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816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82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Transfers…Compensation (Receiving Manager) cont.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24696" y="1821922"/>
            <a:ext cx="3060971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appropriate compensation plan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4696" y="3252174"/>
            <a:ext cx="3060971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amount, currency, and frequency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3663" y="985204"/>
            <a:ext cx="3895512" cy="57342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24696" y="4824814"/>
            <a:ext cx="3060971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sure you have selected the correct option for Frequency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4284600" y="2274791"/>
            <a:ext cx="10169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4212077" y="5739319"/>
            <a:ext cx="985725" cy="114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98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82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Transfers…Compensation (Receiving Manager) cont.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5046" y="2262299"/>
            <a:ext cx="3060971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hourly employees,  the vacation plan must be added again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528" y="1656468"/>
            <a:ext cx="5243683" cy="41647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9947" y="5201387"/>
            <a:ext cx="3060971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3738028" y="5432219"/>
            <a:ext cx="10169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279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82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Transfers…Compensation (Receiving Manager) cont.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1557" y="2531346"/>
            <a:ext cx="3599234" cy="193899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drop-down menu, select “All Compensation Plans”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“Vacation Rate”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079" y="1639665"/>
            <a:ext cx="6722146" cy="4217455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3066982" y="4470338"/>
            <a:ext cx="1639371" cy="6268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665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82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Transfers…Compensation (Receiving Manager) cont. 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437" y="1093696"/>
            <a:ext cx="4683754" cy="54623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4696" y="1199345"/>
            <a:ext cx="3060971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“Vacation Rate” as the compensation plan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4696" y="2814423"/>
            <a:ext cx="3060971" cy="193899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hourly amount the employee will be paid as well as the currency and frequency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4695" y="5031479"/>
            <a:ext cx="3060971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Again, make sure you have selected the correct option for Frequency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3998818" y="6143014"/>
            <a:ext cx="891468" cy="15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10" idx="3"/>
          </p:cNvCxnSpPr>
          <p:nvPr/>
        </p:nvCxnSpPr>
        <p:spPr>
          <a:xfrm>
            <a:off x="4185667" y="1799510"/>
            <a:ext cx="66843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41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322" y="1078692"/>
            <a:ext cx="635901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how to identify and classify the appropriate job change course of action.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 familiar with how job changes are processed and executed in Workday.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the impact that job changes have on compensation and benefits.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79" y="126310"/>
            <a:ext cx="7244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37" y="1697029"/>
            <a:ext cx="5034315" cy="335621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48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82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Promotions…Compensation (Receiving Manager) cont. 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662" y="1209070"/>
            <a:ext cx="3564036" cy="23083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Auto-allowance, gas card, etc., please contact your Payroll Partner for assistance in setting up this type of payment in the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778" y="1209070"/>
            <a:ext cx="5412056" cy="2215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778" y="3908871"/>
            <a:ext cx="2326937" cy="23269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8662" y="3908871"/>
            <a:ext cx="3564036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benefits are only affected when moving from union to non-union and vice versa. </a:t>
            </a:r>
          </a:p>
        </p:txBody>
      </p:sp>
    </p:spTree>
    <p:extLst>
      <p:ext uri="{BB962C8B-B14F-4D97-AF65-F5344CB8AC3E}">
        <p14:creationId xmlns:p14="http://schemas.microsoft.com/office/powerpoint/2010/main" val="3752965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564" y="169596"/>
            <a:ext cx="853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Change: Lateral Transfers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4605" y="1452584"/>
            <a:ext cx="3752918" cy="304698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lateral transfer occurs when an employee is placed in a different position within the same supervisory organization and the manager, location, and compensation may remain the same.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280" y="1452584"/>
            <a:ext cx="7656603" cy="426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74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479" y="1338005"/>
            <a:ext cx="26751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job change   tasks and reports are accessed from the My Team worklet.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564" y="169596"/>
            <a:ext cx="85308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Transfers…My Team Worklet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613" y="1237158"/>
            <a:ext cx="7250207" cy="5163641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3035029" y="1896892"/>
            <a:ext cx="3280558" cy="82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191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564" y="169596"/>
            <a:ext cx="91048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Transfers…Transfer, Promote or Change Job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409" y="1499632"/>
            <a:ext cx="8144943" cy="4541245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1994174" y="2490281"/>
            <a:ext cx="1459143" cy="7143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7748" y="2939487"/>
            <a:ext cx="1770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here!</a:t>
            </a:r>
          </a:p>
        </p:txBody>
      </p:sp>
    </p:spTree>
    <p:extLst>
      <p:ext uri="{BB962C8B-B14F-4D97-AF65-F5344CB8AC3E}">
        <p14:creationId xmlns:p14="http://schemas.microsoft.com/office/powerpoint/2010/main" val="2883750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7057" y="2760205"/>
            <a:ext cx="1770434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name of the worker to be transferred.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564" y="169596"/>
            <a:ext cx="853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Transfers…Select Worker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313" y="1822272"/>
            <a:ext cx="6860670" cy="3230232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2597285" y="4221804"/>
            <a:ext cx="299611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044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921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Transfers…Start Details Page (Hiring Manager)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02" y="900034"/>
            <a:ext cx="6533055" cy="558388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16726" y="1240275"/>
            <a:ext cx="2899129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date the lateral transfer should go in effect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6726" y="2522618"/>
            <a:ext cx="2130363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Lateral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726" y="3200312"/>
            <a:ext cx="3813242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manager and the team typically remains the same for a lateral transfer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725" y="4648414"/>
            <a:ext cx="2899129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location typically remains the same for a lateral transfer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2947481" y="5243210"/>
            <a:ext cx="1517515" cy="189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2247089" y="2869660"/>
            <a:ext cx="2217907" cy="486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2832855" y="1915568"/>
            <a:ext cx="1719690" cy="3411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3638408" y="3660271"/>
            <a:ext cx="795423" cy="197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3638408" y="3660271"/>
            <a:ext cx="826588" cy="4797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360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853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Transfers…Job Page (Hiring Manager)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77042" y="1200358"/>
            <a:ext cx="3492236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 the Position section of the Job Page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7042" y="2805135"/>
            <a:ext cx="3225000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the prompt and select Vacant Positions</a:t>
            </a:r>
          </a:p>
        </p:txBody>
      </p:sp>
      <p:pic>
        <p:nvPicPr>
          <p:cNvPr id="21" name="Picture 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97" y="1200359"/>
            <a:ext cx="6868560" cy="528356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4153851" y="3602161"/>
            <a:ext cx="1488192" cy="11986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77042" y="3931510"/>
            <a:ext cx="3225000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position for the lateral transfer and save the changes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4402042" y="5018960"/>
            <a:ext cx="1028706" cy="5788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297277" y="1960702"/>
            <a:ext cx="3327832" cy="34163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successfully transfer an employee, a position MUST have previously been created using the requisition approval process in the Receiving Manager’s supervisory organization.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07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973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Transfers…Job Page cont. (Hiring Manager)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177042" y="1200358"/>
            <a:ext cx="3492236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Decide what to do with the current position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469" y="3791695"/>
            <a:ext cx="3225000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to close the current position</a:t>
            </a: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474" y="1110435"/>
            <a:ext cx="6391149" cy="538168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3789233" y="4091460"/>
            <a:ext cx="1298333" cy="9772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579794" y="4093068"/>
            <a:ext cx="2476343" cy="23083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position will be backfilled, click here to trigger the recruiting process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5408580" y="5924145"/>
            <a:ext cx="3414407" cy="2149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089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34888" y="1200358"/>
            <a:ext cx="3492236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appropriate job profile for the position.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34888" y="4871941"/>
            <a:ext cx="3225000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business title. 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45" y="1266827"/>
            <a:ext cx="4780757" cy="269754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9" name="Picture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45" y="4198564"/>
            <a:ext cx="4965585" cy="195492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1134888" y="2257432"/>
            <a:ext cx="3492236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that the job profile links back to the GL code.</a:t>
            </a: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4669278" y="2031355"/>
            <a:ext cx="894943" cy="4188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4627124" y="2676258"/>
            <a:ext cx="93709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4448104" y="5333606"/>
            <a:ext cx="1242577" cy="3688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7564" y="169596"/>
            <a:ext cx="973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Transfers…Job Page cont. (Hiring Manager)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22893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9104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Transfers…Location Page (Hiring Manager)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24769" y="1129808"/>
            <a:ext cx="3492236" cy="193899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Location Page displays but because lateral transfers don’t include location changes, 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65" y="1129808"/>
            <a:ext cx="6183548" cy="489161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45623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100" y="1097568"/>
            <a:ext cx="5118600" cy="5118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50" y="102444"/>
            <a:ext cx="8878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??? – Chat Box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9151" y="1533277"/>
            <a:ext cx="28085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post your questions in the chat box which will be monitored and answered in flight.</a:t>
            </a:r>
          </a:p>
        </p:txBody>
      </p:sp>
    </p:spTree>
    <p:extLst>
      <p:ext uri="{BB962C8B-B14F-4D97-AF65-F5344CB8AC3E}">
        <p14:creationId xmlns:p14="http://schemas.microsoft.com/office/powerpoint/2010/main" val="417468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853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Transfers…Details Page (Hiring Manager)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24769" y="1129808"/>
            <a:ext cx="3492236" cy="193899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Details Page displays. Unless there are any job classification and/or administrative changes to enter, 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43" y="1129807"/>
            <a:ext cx="6581248" cy="495970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89765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756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Transfers…Attachments Page 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(Hiring Manager)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4769" y="1129808"/>
            <a:ext cx="3492236" cy="193899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Attachments Page displays. Attach any documents to support the lateral transfer and 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99" y="1129809"/>
            <a:ext cx="6288541" cy="193899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732312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873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Transfers…Organizations Page 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(Hiring Manager)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4721" y="1755700"/>
            <a:ext cx="3060971" cy="378565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 the Allowed Organizations by updating the: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Punch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Holiday Group</a:t>
            </a:r>
          </a:p>
        </p:txBody>
      </p:sp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4892689" y="841465"/>
            <a:ext cx="3735745" cy="579705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2577829" y="3165915"/>
            <a:ext cx="2489591" cy="2522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2436777" y="3771488"/>
            <a:ext cx="2630643" cy="10203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2743200" y="4640094"/>
            <a:ext cx="2291006" cy="9012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2996321" y="5356047"/>
            <a:ext cx="2037885" cy="7529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1440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921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Transfers…Compensation Page 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(Hiring Manager)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4721" y="1755700"/>
            <a:ext cx="3060971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transfers don’t typically involve compensation changes. 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777" y="1373433"/>
            <a:ext cx="5284634" cy="511048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121130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9552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Transfers…Summary Page 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(Hiring Manager)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294" y="1356866"/>
            <a:ext cx="3060971" cy="23083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Summary page allows you to edit any of the details entered on the previous pages. Once done, 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99" y="999190"/>
            <a:ext cx="3609333" cy="563933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32294" y="4223288"/>
            <a:ext cx="3060971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lateral transfer will then route for managerial approval.</a:t>
            </a:r>
          </a:p>
        </p:txBody>
      </p:sp>
    </p:spTree>
    <p:extLst>
      <p:ext uri="{BB962C8B-B14F-4D97-AF65-F5344CB8AC3E}">
        <p14:creationId xmlns:p14="http://schemas.microsoft.com/office/powerpoint/2010/main" val="28286211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64" y="169596"/>
            <a:ext cx="888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Change: Promotions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7702" y="1533277"/>
            <a:ext cx="31303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an employee is promoted, he/she will be moved into a different position which may possibly include a new supervisory organization, location, and/or compensation increase.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751" y="1333146"/>
            <a:ext cx="6985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266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64" y="169596"/>
            <a:ext cx="888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 My Team Worklet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1479" y="1338005"/>
            <a:ext cx="26751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job change   tasks and reports are accessed from the My Team worklet.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613" y="1237158"/>
            <a:ext cx="7250207" cy="5163641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3035029" y="1896892"/>
            <a:ext cx="3280558" cy="82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6839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564" y="169596"/>
            <a:ext cx="9104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Promotions…Transfer, Promote or Change Job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409" y="1499632"/>
            <a:ext cx="8144943" cy="4541245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1994174" y="2490281"/>
            <a:ext cx="1459143" cy="7143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7748" y="2939487"/>
            <a:ext cx="1770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here!</a:t>
            </a:r>
          </a:p>
        </p:txBody>
      </p:sp>
    </p:spTree>
    <p:extLst>
      <p:ext uri="{BB962C8B-B14F-4D97-AF65-F5344CB8AC3E}">
        <p14:creationId xmlns:p14="http://schemas.microsoft.com/office/powerpoint/2010/main" val="11354154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7057" y="2760205"/>
            <a:ext cx="1770434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name of the worker to be promoted.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564" y="169596"/>
            <a:ext cx="853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Promotions…Select Worker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313" y="1822272"/>
            <a:ext cx="6860670" cy="3230232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2597285" y="4221804"/>
            <a:ext cx="299611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7619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376" y="779738"/>
            <a:ext cx="4085349" cy="5941409"/>
          </a:xfrm>
          <a:prstGeom prst="rect">
            <a:avLst/>
          </a:prstGeom>
        </p:spPr>
      </p:pic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10320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Promotions…Start Details Page (Sending Manager)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6726" y="958170"/>
            <a:ext cx="3813242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date the promotion should go in effect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6726" y="2055682"/>
            <a:ext cx="2500014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Promotion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725" y="5047247"/>
            <a:ext cx="4747105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location the employee will report to as a result of the promotion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4362999" y="5198442"/>
            <a:ext cx="102612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2636196" y="2393523"/>
            <a:ext cx="2752927" cy="6512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3929968" y="1789167"/>
            <a:ext cx="1459155" cy="4347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V="1">
            <a:off x="4737370" y="3980490"/>
            <a:ext cx="807400" cy="2524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4737370" y="4258324"/>
            <a:ext cx="807400" cy="1912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6725" y="2908483"/>
            <a:ext cx="4620645" cy="193899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Accurately selecting the new manager will also default the supervisory org or team. Consult an HRIS manager if unsure which manager to select</a:t>
            </a:r>
          </a:p>
        </p:txBody>
      </p:sp>
    </p:spTree>
    <p:extLst>
      <p:ext uri="{BB962C8B-B14F-4D97-AF65-F5344CB8AC3E}">
        <p14:creationId xmlns:p14="http://schemas.microsoft.com/office/powerpoint/2010/main" val="460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564" y="169596"/>
            <a:ext cx="853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Change: Transfers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564" y="1360525"/>
            <a:ext cx="34320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transfer occurs when an employee takes a position under a new manager in a different supervisory organization. It may be in a different location and include a change in compensation.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333" y="1518557"/>
            <a:ext cx="8093977" cy="399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188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85308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Promotions…Move Page (Sending Manager)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7564" y="1384182"/>
            <a:ext cx="2815848" cy="23083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choose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Backfill 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Headcount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 Position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475" y="1384182"/>
            <a:ext cx="8216854" cy="30061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18474" y="4612124"/>
            <a:ext cx="8320088" cy="95410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check this box so recruiting can begin the process to backfill the position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2782111" y="2818277"/>
            <a:ext cx="1021404" cy="2487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416" y="5594215"/>
            <a:ext cx="1682885" cy="1048841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3971653" y="4169473"/>
            <a:ext cx="16688" cy="4722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304" y="5594211"/>
            <a:ext cx="1682885" cy="10488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9192" y="5594213"/>
            <a:ext cx="1682885" cy="104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085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026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Promotions…Attachments Page 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(Sending Manager)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956" y="1796260"/>
            <a:ext cx="3129721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 any documents that support the promotion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329" y="1796260"/>
            <a:ext cx="8096553" cy="202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812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962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Promotions…Organizations Page (Sending Manager)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956" y="1796260"/>
            <a:ext cx="3577193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the organization assignments per the position for the promotion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104" y="877692"/>
            <a:ext cx="6321527" cy="574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687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853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Promotions…Summary Page 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(Sending Manager)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7139" y="1591977"/>
            <a:ext cx="4258129" cy="193899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and/or edit all details from the Summary Page.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send to Receiving Manager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498" y="937691"/>
            <a:ext cx="4383814" cy="571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449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18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Promotions…Receiving Manager Inbox Notification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755" y="1056529"/>
            <a:ext cx="7333041" cy="54273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140" y="1387688"/>
            <a:ext cx="3324274" cy="267765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the information in the Start Details section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 as necessary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any changes</a:t>
            </a:r>
          </a:p>
        </p:txBody>
      </p:sp>
    </p:spTree>
    <p:extLst>
      <p:ext uri="{BB962C8B-B14F-4D97-AF65-F5344CB8AC3E}">
        <p14:creationId xmlns:p14="http://schemas.microsoft.com/office/powerpoint/2010/main" val="3726815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853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Promotions…Job Details 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(Receiving Manager)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630" y="1073189"/>
            <a:ext cx="6589926" cy="55902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5562" y="1818653"/>
            <a:ext cx="3225000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position for the promotion and save the changes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35043" y="1248010"/>
            <a:ext cx="2509740" cy="526297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REMEMBER: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successfully promote an employee, a position MUST have previously been created using the requisition approval process in the Receiving Manager’s supervisory organization.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1951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11020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Promotions…Job Profile and Business Title (Receiving Manager)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678" y="1496589"/>
            <a:ext cx="4999525" cy="24236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7412" y="1540126"/>
            <a:ext cx="3859294" cy="23083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appropriate Job Profile for the new positon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in mind that the job profile ties back to the GL code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678" y="4203777"/>
            <a:ext cx="5035095" cy="19927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7412" y="4838874"/>
            <a:ext cx="3859294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Business Title</a:t>
            </a:r>
          </a:p>
        </p:txBody>
      </p:sp>
    </p:spTree>
    <p:extLst>
      <p:ext uri="{BB962C8B-B14F-4D97-AF65-F5344CB8AC3E}">
        <p14:creationId xmlns:p14="http://schemas.microsoft.com/office/powerpoint/2010/main" val="39062066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853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Promotions…Location (Receiving Manager)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538" y="1540126"/>
            <a:ext cx="6301496" cy="49437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4462" y="1540126"/>
            <a:ext cx="2672520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required, edit location details</a:t>
            </a:r>
          </a:p>
        </p:txBody>
      </p:sp>
    </p:spTree>
    <p:extLst>
      <p:ext uri="{BB962C8B-B14F-4D97-AF65-F5344CB8AC3E}">
        <p14:creationId xmlns:p14="http://schemas.microsoft.com/office/powerpoint/2010/main" val="6203922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853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Promotions…Details (Receiving Manager)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4462" y="1540126"/>
            <a:ext cx="2672520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required, edit job classification and administrative details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672" y="754371"/>
            <a:ext cx="4106771" cy="600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262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853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Promotions…Attachments (Receiving Manager)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956" y="1796260"/>
            <a:ext cx="3129721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 any documents that support the promotion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329" y="1796260"/>
            <a:ext cx="8096553" cy="202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97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479" y="1338005"/>
            <a:ext cx="26751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job change   tasks and reports are accessed from the My Team worklet.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564" y="169596"/>
            <a:ext cx="85308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Transfers…My Team Worklet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613" y="1237158"/>
            <a:ext cx="7250207" cy="5163641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3035029" y="1896892"/>
            <a:ext cx="3280558" cy="82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1660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853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Promotions…Organizations (Receiving Manager)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436" y="754371"/>
            <a:ext cx="3370875" cy="59781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956" y="1796260"/>
            <a:ext cx="3577193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 the allowed organization assignments, if necessary,  per the position for the promotion</a:t>
            </a:r>
          </a:p>
        </p:txBody>
      </p:sp>
    </p:spTree>
    <p:extLst>
      <p:ext uri="{BB962C8B-B14F-4D97-AF65-F5344CB8AC3E}">
        <p14:creationId xmlns:p14="http://schemas.microsoft.com/office/powerpoint/2010/main" val="27124610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82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Promotions…Compensation (Receiving Manager)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004" y="1151240"/>
            <a:ext cx="4066954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 compensation by clicking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compensation type or: 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54"/>
          <a:stretch/>
        </p:blipFill>
        <p:spPr>
          <a:xfrm>
            <a:off x="4803116" y="1189621"/>
            <a:ext cx="3869975" cy="2076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116" y="3395900"/>
            <a:ext cx="3843418" cy="1494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3116" y="5073778"/>
            <a:ext cx="3843418" cy="15129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004" y="2440807"/>
            <a:ext cx="4066954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Add for a salary-based position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004" y="3696372"/>
            <a:ext cx="4066954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an hourly-based position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004" y="5451924"/>
            <a:ext cx="4066954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 Unit Salary-based position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4128958" y="2722263"/>
            <a:ext cx="10169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4028434" y="4362999"/>
            <a:ext cx="10169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4005734" y="6052375"/>
            <a:ext cx="10169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3192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82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Promotions…Compensation (Receiving Manager) cont.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24696" y="1821922"/>
            <a:ext cx="3060971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appropriate compensation plan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4696" y="3252174"/>
            <a:ext cx="3060971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amount, currency, and frequency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3663" y="985204"/>
            <a:ext cx="3895512" cy="57342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24696" y="4824814"/>
            <a:ext cx="3060971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sure you have selected the correct option for Frequency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4284600" y="2274791"/>
            <a:ext cx="10169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4212077" y="5739319"/>
            <a:ext cx="985725" cy="114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5778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82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Promotions…Compensation (Receiving Manager) cont.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5046" y="2262299"/>
            <a:ext cx="3060971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hourly employees,  the vacation plan must be added again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528" y="1656468"/>
            <a:ext cx="5243683" cy="41647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9947" y="5201387"/>
            <a:ext cx="3060971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3738028" y="5432219"/>
            <a:ext cx="10169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3916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82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Promotions…Compensation (Receiving Manager) cont.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1557" y="2531346"/>
            <a:ext cx="3599234" cy="193899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drop-down menu, select “All Compensation Plans”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“Vacation Rate”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079" y="1639665"/>
            <a:ext cx="6722146" cy="4217455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3066982" y="4470338"/>
            <a:ext cx="1639371" cy="6268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7223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82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Promotions…Compensation (Receiving Manager) cont. 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437" y="1093696"/>
            <a:ext cx="4683754" cy="54623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4696" y="1199345"/>
            <a:ext cx="3060971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“Vacation Rate” as the compensation plan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4696" y="2814423"/>
            <a:ext cx="3060971" cy="193899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hourly amount the employee will be paid as well as the currency and frequency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4695" y="5031479"/>
            <a:ext cx="3060971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Again, make sure you have selected the correct option for Frequency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3998818" y="6143014"/>
            <a:ext cx="891468" cy="15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10" idx="3"/>
          </p:cNvCxnSpPr>
          <p:nvPr/>
        </p:nvCxnSpPr>
        <p:spPr>
          <a:xfrm>
            <a:off x="4185667" y="1799510"/>
            <a:ext cx="66843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7149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82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Promotions…Compensation (Receiving Manager) cont. 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662" y="1209070"/>
            <a:ext cx="3564036" cy="23083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Auto-allowance, gas card, etc., please contact your Payroll Partner for assistance in setting up this type of payment in the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778" y="1209070"/>
            <a:ext cx="5412056" cy="2215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778" y="3908871"/>
            <a:ext cx="2326937" cy="23269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8662" y="3908871"/>
            <a:ext cx="3564036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benefits are only affected when moving from union to non-union and vice versa. </a:t>
            </a:r>
          </a:p>
        </p:txBody>
      </p:sp>
    </p:spTree>
    <p:extLst>
      <p:ext uri="{BB962C8B-B14F-4D97-AF65-F5344CB8AC3E}">
        <p14:creationId xmlns:p14="http://schemas.microsoft.com/office/powerpoint/2010/main" val="40121582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" y="102444"/>
            <a:ext cx="88788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Title Change</a:t>
            </a:r>
            <a:endParaRPr lang="en-US" u="sng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595" y="1317591"/>
            <a:ext cx="7525083" cy="45287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75973" y="3190763"/>
            <a:ext cx="2989811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Waste Connections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702" y="1319262"/>
            <a:ext cx="2289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Managers have the capability to edit business titles</a:t>
            </a:r>
          </a:p>
        </p:txBody>
      </p:sp>
    </p:spTree>
    <p:extLst>
      <p:ext uri="{BB962C8B-B14F-4D97-AF65-F5344CB8AC3E}">
        <p14:creationId xmlns:p14="http://schemas.microsoft.com/office/powerpoint/2010/main" val="40477173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64" y="169596"/>
            <a:ext cx="888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Title Change…My  Team Worklet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1479" y="1338005"/>
            <a:ext cx="2675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the Business Title Change function from the My Team worklet.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613" y="1237158"/>
            <a:ext cx="7250207" cy="5163641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3035029" y="1896892"/>
            <a:ext cx="3280558" cy="82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173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64" y="169596"/>
            <a:ext cx="888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Title Change…My  Team Worklet cont.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79770" y="2252404"/>
            <a:ext cx="157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671" y="1338005"/>
            <a:ext cx="6394899" cy="4284582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2407529" y="2714069"/>
            <a:ext cx="2008828" cy="16341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7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564" y="169596"/>
            <a:ext cx="91048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Transfers…Transfer, Promote or Change Job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409" y="1499632"/>
            <a:ext cx="8144943" cy="4541245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1994174" y="2490281"/>
            <a:ext cx="1459143" cy="7143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7748" y="2939487"/>
            <a:ext cx="1770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here!</a:t>
            </a:r>
          </a:p>
        </p:txBody>
      </p:sp>
    </p:spTree>
    <p:extLst>
      <p:ext uri="{BB962C8B-B14F-4D97-AF65-F5344CB8AC3E}">
        <p14:creationId xmlns:p14="http://schemas.microsoft.com/office/powerpoint/2010/main" val="20400488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64" y="169596"/>
            <a:ext cx="888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Title Change…Select Worker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710" y="1544615"/>
            <a:ext cx="6692617" cy="21322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2776" y="1991720"/>
            <a:ext cx="2316884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name of the worker whose title is to be changed.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2928026" y="3336587"/>
            <a:ext cx="2480553" cy="972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86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64" y="169596"/>
            <a:ext cx="888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Title Change…Change Title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3865" y="2372651"/>
            <a:ext cx="2316884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 the business title. 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202" y="1723867"/>
            <a:ext cx="7949973" cy="4054363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2684834" y="3203648"/>
            <a:ext cx="1322962" cy="17769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4250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50" y="102444"/>
            <a:ext cx="88788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Terminations</a:t>
            </a:r>
            <a:endParaRPr lang="en-US" u="sng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250" y="254000"/>
            <a:ext cx="61595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916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64" y="169596"/>
            <a:ext cx="888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Terminations…My  Team Worklet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1479" y="1338005"/>
            <a:ext cx="2675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the Termination function from the My Team worklet.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613" y="1237158"/>
            <a:ext cx="7250207" cy="5163641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3035029" y="1896892"/>
            <a:ext cx="3280558" cy="82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7030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64" y="169596"/>
            <a:ext cx="888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Terminations…My  Team Worklet cont.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9922" y="2410637"/>
            <a:ext cx="267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048" y="1721281"/>
            <a:ext cx="6319736" cy="3863595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2441643" y="2641470"/>
            <a:ext cx="2169268" cy="13371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8524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64" y="169596"/>
            <a:ext cx="888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Terminations…Select Worker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636" y="2176025"/>
            <a:ext cx="5726823" cy="2093531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cxnSpLocks/>
            <a:stCxn id="10" idx="3"/>
          </p:cNvCxnSpPr>
          <p:nvPr/>
        </p:nvCxnSpPr>
        <p:spPr>
          <a:xfrm>
            <a:off x="3066982" y="3153403"/>
            <a:ext cx="1008907" cy="3680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6711" y="2553238"/>
            <a:ext cx="2910271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name of the terminated worker. 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5612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64" y="169596"/>
            <a:ext cx="888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Terminations…Reason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1733" y="2387868"/>
            <a:ext cx="2910271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required primary reason and, if applicable, a secondary reason. 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08" y="1629034"/>
            <a:ext cx="6187764" cy="337363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3725302" y="3486824"/>
            <a:ext cx="139793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3684203" y="3486824"/>
            <a:ext cx="1439030" cy="10445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7655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51" y="693896"/>
            <a:ext cx="5428034" cy="6096944"/>
          </a:xfrm>
          <a:prstGeom prst="rect">
            <a:avLst/>
          </a:prstGeom>
        </p:spPr>
      </p:pic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64" y="169596"/>
            <a:ext cx="888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Terminations…Details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7564" y="2329500"/>
            <a:ext cx="3724624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termination date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7038964" y="3054485"/>
            <a:ext cx="694526" cy="6322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7063712" y="3686783"/>
            <a:ext cx="669777" cy="10558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564" y="3201750"/>
            <a:ext cx="3724624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employee’s last day of 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564" y="4263747"/>
            <a:ext cx="3864832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last day the employee should be paid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55957" y="2832417"/>
            <a:ext cx="1954971" cy="267765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“Pay Through Date”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MATCH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“Termination Date”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4009221" y="4723210"/>
            <a:ext cx="698966" cy="141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4009221" y="3679107"/>
            <a:ext cx="844881" cy="76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10" idx="3"/>
          </p:cNvCxnSpPr>
          <p:nvPr/>
        </p:nvCxnSpPr>
        <p:spPr>
          <a:xfrm>
            <a:off x="3822188" y="2560333"/>
            <a:ext cx="885999" cy="174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7564" y="5422312"/>
            <a:ext cx="3724624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may enter the resignation date</a:t>
            </a:r>
          </a:p>
        </p:txBody>
      </p:sp>
      <p:cxnSp>
        <p:nvCxnSpPr>
          <p:cNvPr id="32" name="Straight Arrow Connector 31"/>
          <p:cNvCxnSpPr>
            <a:cxnSpLocks/>
            <a:stCxn id="31" idx="3"/>
          </p:cNvCxnSpPr>
          <p:nvPr/>
        </p:nvCxnSpPr>
        <p:spPr>
          <a:xfrm>
            <a:off x="3822188" y="5837811"/>
            <a:ext cx="1031914" cy="3768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7617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234" y="1051495"/>
            <a:ext cx="8565749" cy="446148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64" y="169596"/>
            <a:ext cx="888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Terminations…Position Details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1228" y="2154398"/>
            <a:ext cx="2194228" cy="193899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algn="ctr">
              <a:spcBef>
                <a:spcPts val="785"/>
              </a:spcBef>
              <a:spcAft>
                <a:spcPts val="0"/>
              </a:spcAft>
              <a:buClr>
                <a:srgbClr val="F79646"/>
              </a:buClr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Check the “Close Position” box to close the position.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H="1" flipV="1">
            <a:off x="3900791" y="4980562"/>
            <a:ext cx="4435814" cy="26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36605" y="2104680"/>
            <a:ext cx="2670616" cy="304698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algn="ctr">
              <a:spcBef>
                <a:spcPts val="785"/>
              </a:spcBef>
              <a:spcAft>
                <a:spcPts val="0"/>
              </a:spcAft>
              <a:buClr>
                <a:srgbClr val="F79646"/>
              </a:buClr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Otherwise, click the box indicating the position is available for overlap to ignite the recruiting process to fill the vacancy. Click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Submit.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2262694" y="2867567"/>
            <a:ext cx="927978" cy="4592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40613" y="5629043"/>
            <a:ext cx="6431300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termination will then route for managerial approval.</a:t>
            </a:r>
          </a:p>
        </p:txBody>
      </p:sp>
    </p:spTree>
    <p:extLst>
      <p:ext uri="{BB962C8B-B14F-4D97-AF65-F5344CB8AC3E}">
        <p14:creationId xmlns:p14="http://schemas.microsoft.com/office/powerpoint/2010/main" val="37312465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64" y="169596"/>
            <a:ext cx="888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Terminations…Comments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93990" y="927666"/>
            <a:ext cx="3384443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algn="ctr">
              <a:spcBef>
                <a:spcPts val="785"/>
              </a:spcBef>
              <a:spcAft>
                <a:spcPts val="0"/>
              </a:spcAft>
              <a:buClr>
                <a:srgbClr val="F79646"/>
              </a:buClr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It is extremely important to include an employee’s vacation payout in the comments.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4" y="927666"/>
            <a:ext cx="2468065" cy="246806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204284" y="4524328"/>
            <a:ext cx="8365787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785"/>
              </a:spcBef>
              <a:buClr>
                <a:srgbClr val="F79646"/>
              </a:buClr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Click 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Submit.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termination will then route for managerial approval.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034" y="2817080"/>
            <a:ext cx="8176693" cy="125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9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7057" y="2760205"/>
            <a:ext cx="1770434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name of the worker to be transferred.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564" y="169596"/>
            <a:ext cx="853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Transfers…Select Worker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313" y="1822272"/>
            <a:ext cx="6860670" cy="3230232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2597285" y="4221804"/>
            <a:ext cx="299611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19913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979" y="1004591"/>
            <a:ext cx="61313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Aids Currently Available in the Learning Worklet: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Workday Transfer Process for Recruiters and Managers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12" y="1485229"/>
            <a:ext cx="4862261" cy="37885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7150" y="102444"/>
            <a:ext cx="8878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0255254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98271" y="206571"/>
            <a:ext cx="76542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YOU!!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711" y="1453076"/>
            <a:ext cx="117182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Upcoming Session: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em’ Money – April 5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@ 1:00pm CT or April 6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@ 3:00pm CT</a:t>
            </a:r>
          </a:p>
          <a:p>
            <a:pPr algn="ctr"/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register via Emtrain!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93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726" y="987355"/>
            <a:ext cx="3706244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Sending Manager enters the date the transfer should go in effect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564" y="169596"/>
            <a:ext cx="9970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Transfers…Start Details Page (Sending Manager)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579" y="803445"/>
            <a:ext cx="6160015" cy="5840545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3822970" y="4286252"/>
            <a:ext cx="697149" cy="1690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2247089" y="2733995"/>
            <a:ext cx="2273030" cy="247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2898843" y="5496128"/>
            <a:ext cx="162127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3822970" y="1908535"/>
            <a:ext cx="697149" cy="3282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6726" y="2347518"/>
            <a:ext cx="2130363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Transfer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725" y="2947392"/>
            <a:ext cx="4110781" cy="193899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Accurately selecting the new manager will also default the supervisory org or team. Consult an HRIS manager if unsure which manager to select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3822970" y="3731383"/>
            <a:ext cx="697149" cy="7238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7564" y="5154366"/>
            <a:ext cx="2743206" cy="9140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applicable, select new location</a:t>
            </a:r>
          </a:p>
        </p:txBody>
      </p:sp>
    </p:spTree>
    <p:extLst>
      <p:ext uri="{BB962C8B-B14F-4D97-AF65-F5344CB8AC3E}">
        <p14:creationId xmlns:p14="http://schemas.microsoft.com/office/powerpoint/2010/main" val="165485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29105</TotalTime>
  <Words>2901</Words>
  <Application>Microsoft Office PowerPoint</Application>
  <PresentationFormat>Custom</PresentationFormat>
  <Paragraphs>471</Paragraphs>
  <Slides>81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Nolan Wade</dc:creator>
  <cp:lastModifiedBy>Stephanie Ellis</cp:lastModifiedBy>
  <cp:revision>271</cp:revision>
  <dcterms:created xsi:type="dcterms:W3CDTF">2017-02-26T15:04:09Z</dcterms:created>
  <dcterms:modified xsi:type="dcterms:W3CDTF">2017-03-30T18:59:40Z</dcterms:modified>
</cp:coreProperties>
</file>